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8902363" cy="504063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 d="100"/>
          <a:sy n="10" d="100"/>
        </p:scale>
        <p:origin x="-1872" y="0"/>
      </p:cViewPr>
      <p:guideLst>
        <p:guide orient="horz" pos="15876"/>
        <p:guide pos="595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945000" y="11795040"/>
            <a:ext cx="17011800" cy="13944960"/>
          </a:xfrm>
          <a:prstGeom prst="rect">
            <a:avLst/>
          </a:prstGeom>
        </p:spPr>
        <p:txBody>
          <a:bodyPr wrap="none" lIns="0" tIns="0" rIns="0" bIns="0"/>
          <a:lstStyle/>
          <a:p>
            <a:endParaRPr/>
          </a:p>
        </p:txBody>
      </p:sp>
      <p:sp>
        <p:nvSpPr>
          <p:cNvPr id="25" name="PlaceHolder 3"/>
          <p:cNvSpPr>
            <a:spLocks noGrp="1"/>
          </p:cNvSpPr>
          <p:nvPr>
            <p:ph type="body"/>
          </p:nvPr>
        </p:nvSpPr>
        <p:spPr>
          <a:xfrm>
            <a:off x="945000" y="27065160"/>
            <a:ext cx="17011800" cy="139449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945000" y="11795040"/>
            <a:ext cx="8301240" cy="13944960"/>
          </a:xfrm>
          <a:prstGeom prst="rect">
            <a:avLst/>
          </a:prstGeom>
        </p:spPr>
        <p:txBody>
          <a:bodyPr wrap="none" lIns="0" tIns="0" rIns="0" bIns="0"/>
          <a:lstStyle/>
          <a:p>
            <a:endParaRPr/>
          </a:p>
        </p:txBody>
      </p:sp>
      <p:sp>
        <p:nvSpPr>
          <p:cNvPr id="28" name="PlaceHolder 3"/>
          <p:cNvSpPr>
            <a:spLocks noGrp="1"/>
          </p:cNvSpPr>
          <p:nvPr>
            <p:ph type="body"/>
          </p:nvPr>
        </p:nvSpPr>
        <p:spPr>
          <a:xfrm>
            <a:off x="9661680" y="11795040"/>
            <a:ext cx="8301240" cy="13944960"/>
          </a:xfrm>
          <a:prstGeom prst="rect">
            <a:avLst/>
          </a:prstGeom>
        </p:spPr>
        <p:txBody>
          <a:bodyPr wrap="none" lIns="0" tIns="0" rIns="0" bIns="0"/>
          <a:lstStyle/>
          <a:p>
            <a:endParaRPr/>
          </a:p>
        </p:txBody>
      </p:sp>
      <p:sp>
        <p:nvSpPr>
          <p:cNvPr id="29" name="PlaceHolder 4"/>
          <p:cNvSpPr>
            <a:spLocks noGrp="1"/>
          </p:cNvSpPr>
          <p:nvPr>
            <p:ph type="body"/>
          </p:nvPr>
        </p:nvSpPr>
        <p:spPr>
          <a:xfrm>
            <a:off x="9661680" y="27065160"/>
            <a:ext cx="8301240" cy="13944960"/>
          </a:xfrm>
          <a:prstGeom prst="rect">
            <a:avLst/>
          </a:prstGeom>
        </p:spPr>
        <p:txBody>
          <a:bodyPr wrap="none" lIns="0" tIns="0" rIns="0" bIns="0"/>
          <a:lstStyle/>
          <a:p>
            <a:endParaRPr/>
          </a:p>
        </p:txBody>
      </p:sp>
      <p:sp>
        <p:nvSpPr>
          <p:cNvPr id="30" name="PlaceHolder 5"/>
          <p:cNvSpPr>
            <a:spLocks noGrp="1"/>
          </p:cNvSpPr>
          <p:nvPr>
            <p:ph type="body"/>
          </p:nvPr>
        </p:nvSpPr>
        <p:spPr>
          <a:xfrm>
            <a:off x="945000" y="27065160"/>
            <a:ext cx="8301240" cy="139449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945000" y="11795040"/>
            <a:ext cx="8301240" cy="13944960"/>
          </a:xfrm>
          <a:prstGeom prst="rect">
            <a:avLst/>
          </a:prstGeom>
        </p:spPr>
        <p:txBody>
          <a:bodyPr wrap="none" lIns="0" tIns="0" rIns="0" bIns="0"/>
          <a:lstStyle/>
          <a:p>
            <a:endParaRPr/>
          </a:p>
        </p:txBody>
      </p:sp>
      <p:sp>
        <p:nvSpPr>
          <p:cNvPr id="33" name="PlaceHolder 3"/>
          <p:cNvSpPr>
            <a:spLocks noGrp="1"/>
          </p:cNvSpPr>
          <p:nvPr>
            <p:ph type="body"/>
          </p:nvPr>
        </p:nvSpPr>
        <p:spPr>
          <a:xfrm>
            <a:off x="9661680" y="11795040"/>
            <a:ext cx="8301240" cy="13944960"/>
          </a:xfrm>
          <a:prstGeom prst="rect">
            <a:avLst/>
          </a:prstGeom>
        </p:spPr>
        <p:txBody>
          <a:bodyPr wrap="none" lIns="0" tIns="0" rIns="0" bIns="0"/>
          <a:lstStyle/>
          <a:p>
            <a:endParaRPr/>
          </a:p>
        </p:txBody>
      </p:sp>
      <p:pic>
        <p:nvPicPr>
          <p:cNvPr id="34" name="Image 33"/>
          <p:cNvPicPr/>
          <p:nvPr/>
        </p:nvPicPr>
        <p:blipFill>
          <a:blip r:embed="rId2" cstate="print"/>
          <a:stretch>
            <a:fillRect/>
          </a:stretch>
        </p:blipFill>
        <p:spPr>
          <a:xfrm>
            <a:off x="9661320" y="30726000"/>
            <a:ext cx="8301240" cy="6623280"/>
          </a:xfrm>
          <a:prstGeom prst="rect">
            <a:avLst/>
          </a:prstGeom>
        </p:spPr>
      </p:pic>
      <p:pic>
        <p:nvPicPr>
          <p:cNvPr id="35" name="Image 34"/>
          <p:cNvPicPr/>
          <p:nvPr/>
        </p:nvPicPr>
        <p:blipFill>
          <a:blip r:embed="rId2" cstate="print"/>
          <a:stretch>
            <a:fillRect/>
          </a:stretch>
        </p:blipFill>
        <p:spPr>
          <a:xfrm>
            <a:off x="944640" y="30726000"/>
            <a:ext cx="8301240" cy="66232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945000" y="11795040"/>
            <a:ext cx="17011800" cy="2923560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945000" y="11795040"/>
            <a:ext cx="17011800" cy="292352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945000" y="11795040"/>
            <a:ext cx="8301240" cy="29235240"/>
          </a:xfrm>
          <a:prstGeom prst="rect">
            <a:avLst/>
          </a:prstGeom>
        </p:spPr>
        <p:txBody>
          <a:bodyPr wrap="none" lIns="0" tIns="0" rIns="0" bIns="0"/>
          <a:lstStyle/>
          <a:p>
            <a:endParaRPr/>
          </a:p>
        </p:txBody>
      </p:sp>
      <p:sp>
        <p:nvSpPr>
          <p:cNvPr id="8" name="PlaceHolder 3"/>
          <p:cNvSpPr>
            <a:spLocks noGrp="1"/>
          </p:cNvSpPr>
          <p:nvPr>
            <p:ph type="body"/>
          </p:nvPr>
        </p:nvSpPr>
        <p:spPr>
          <a:xfrm>
            <a:off x="9661680" y="11795040"/>
            <a:ext cx="8301240" cy="292352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45000" y="2010960"/>
            <a:ext cx="17011800" cy="390193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945000" y="11795040"/>
            <a:ext cx="8301240" cy="13944960"/>
          </a:xfrm>
          <a:prstGeom prst="rect">
            <a:avLst/>
          </a:prstGeom>
        </p:spPr>
        <p:txBody>
          <a:bodyPr wrap="none" lIns="0" tIns="0" rIns="0" bIns="0"/>
          <a:lstStyle/>
          <a:p>
            <a:endParaRPr/>
          </a:p>
        </p:txBody>
      </p:sp>
      <p:sp>
        <p:nvSpPr>
          <p:cNvPr id="13" name="PlaceHolder 3"/>
          <p:cNvSpPr>
            <a:spLocks noGrp="1"/>
          </p:cNvSpPr>
          <p:nvPr>
            <p:ph type="body"/>
          </p:nvPr>
        </p:nvSpPr>
        <p:spPr>
          <a:xfrm>
            <a:off x="945000" y="27065160"/>
            <a:ext cx="8301240" cy="13944960"/>
          </a:xfrm>
          <a:prstGeom prst="rect">
            <a:avLst/>
          </a:prstGeom>
        </p:spPr>
        <p:txBody>
          <a:bodyPr wrap="none" lIns="0" tIns="0" rIns="0" bIns="0"/>
          <a:lstStyle/>
          <a:p>
            <a:endParaRPr/>
          </a:p>
        </p:txBody>
      </p:sp>
      <p:sp>
        <p:nvSpPr>
          <p:cNvPr id="14" name="PlaceHolder 4"/>
          <p:cNvSpPr>
            <a:spLocks noGrp="1"/>
          </p:cNvSpPr>
          <p:nvPr>
            <p:ph type="body"/>
          </p:nvPr>
        </p:nvSpPr>
        <p:spPr>
          <a:xfrm>
            <a:off x="9661680" y="11795040"/>
            <a:ext cx="8301240" cy="2923524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945000" y="11795040"/>
            <a:ext cx="8301240" cy="29235240"/>
          </a:xfrm>
          <a:prstGeom prst="rect">
            <a:avLst/>
          </a:prstGeom>
        </p:spPr>
        <p:txBody>
          <a:bodyPr wrap="none" lIns="0" tIns="0" rIns="0" bIns="0"/>
          <a:lstStyle/>
          <a:p>
            <a:endParaRPr/>
          </a:p>
        </p:txBody>
      </p:sp>
      <p:sp>
        <p:nvSpPr>
          <p:cNvPr id="17" name="PlaceHolder 3"/>
          <p:cNvSpPr>
            <a:spLocks noGrp="1"/>
          </p:cNvSpPr>
          <p:nvPr>
            <p:ph type="body"/>
          </p:nvPr>
        </p:nvSpPr>
        <p:spPr>
          <a:xfrm>
            <a:off x="9661680" y="11795040"/>
            <a:ext cx="8301240" cy="13944960"/>
          </a:xfrm>
          <a:prstGeom prst="rect">
            <a:avLst/>
          </a:prstGeom>
        </p:spPr>
        <p:txBody>
          <a:bodyPr wrap="none" lIns="0" tIns="0" rIns="0" bIns="0"/>
          <a:lstStyle/>
          <a:p>
            <a:endParaRPr/>
          </a:p>
        </p:txBody>
      </p:sp>
      <p:sp>
        <p:nvSpPr>
          <p:cNvPr id="18" name="PlaceHolder 4"/>
          <p:cNvSpPr>
            <a:spLocks noGrp="1"/>
          </p:cNvSpPr>
          <p:nvPr>
            <p:ph type="body"/>
          </p:nvPr>
        </p:nvSpPr>
        <p:spPr>
          <a:xfrm>
            <a:off x="9661680" y="27065160"/>
            <a:ext cx="8301240" cy="1394496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45000" y="2010960"/>
            <a:ext cx="17011800" cy="841788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945000" y="11795040"/>
            <a:ext cx="8301240" cy="13944960"/>
          </a:xfrm>
          <a:prstGeom prst="rect">
            <a:avLst/>
          </a:prstGeom>
        </p:spPr>
        <p:txBody>
          <a:bodyPr wrap="none" lIns="0" tIns="0" rIns="0" bIns="0"/>
          <a:lstStyle/>
          <a:p>
            <a:endParaRPr/>
          </a:p>
        </p:txBody>
      </p:sp>
      <p:sp>
        <p:nvSpPr>
          <p:cNvPr id="21" name="PlaceHolder 3"/>
          <p:cNvSpPr>
            <a:spLocks noGrp="1"/>
          </p:cNvSpPr>
          <p:nvPr>
            <p:ph type="body"/>
          </p:nvPr>
        </p:nvSpPr>
        <p:spPr>
          <a:xfrm>
            <a:off x="9661680" y="11795040"/>
            <a:ext cx="8301240" cy="13944960"/>
          </a:xfrm>
          <a:prstGeom prst="rect">
            <a:avLst/>
          </a:prstGeom>
        </p:spPr>
        <p:txBody>
          <a:bodyPr wrap="none" lIns="0" tIns="0" rIns="0" bIns="0"/>
          <a:lstStyle/>
          <a:p>
            <a:endParaRPr/>
          </a:p>
        </p:txBody>
      </p:sp>
      <p:sp>
        <p:nvSpPr>
          <p:cNvPr id="22" name="PlaceHolder 4"/>
          <p:cNvSpPr>
            <a:spLocks noGrp="1"/>
          </p:cNvSpPr>
          <p:nvPr>
            <p:ph type="body"/>
          </p:nvPr>
        </p:nvSpPr>
        <p:spPr>
          <a:xfrm>
            <a:off x="945000" y="27065160"/>
            <a:ext cx="17011080" cy="139449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45000" y="2010960"/>
            <a:ext cx="17011800" cy="8417520"/>
          </a:xfrm>
          <a:prstGeom prst="rect">
            <a:avLst/>
          </a:prstGeom>
        </p:spPr>
        <p:txBody>
          <a:bodyPr wrap="none" lIns="0" tIns="0" rIns="0" bIns="0" anchor="ctr"/>
          <a:lstStyle/>
          <a:p>
            <a:pPr algn="ctr"/>
            <a:r>
              <a:rPr lang="fr-FR"/>
              <a:t>Cliquez pour éditer le format du texte-titre</a:t>
            </a:r>
            <a:endParaRPr/>
          </a:p>
        </p:txBody>
      </p:sp>
      <p:sp>
        <p:nvSpPr>
          <p:cNvPr id="3" name="PlaceHolder 2"/>
          <p:cNvSpPr>
            <a:spLocks noGrp="1"/>
          </p:cNvSpPr>
          <p:nvPr>
            <p:ph type="body"/>
          </p:nvPr>
        </p:nvSpPr>
        <p:spPr>
          <a:xfrm>
            <a:off x="945000" y="11795040"/>
            <a:ext cx="17011800" cy="29235240"/>
          </a:xfrm>
          <a:prstGeom prst="rect">
            <a:avLst/>
          </a:prstGeom>
        </p:spPr>
        <p:txBody>
          <a:bodyPr wrap="none" lIns="0" tIns="0" rIns="0" bIns="0"/>
          <a:lstStyl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4440960" y="2378160"/>
            <a:ext cx="5392440" cy="810360"/>
          </a:xfrm>
          <a:prstGeom prst="roundRect">
            <a:avLst>
              <a:gd name="adj" fmla="val 16667"/>
            </a:avLst>
          </a:prstGeom>
          <a:noFill/>
        </p:spPr>
        <p:txBody>
          <a:bodyPr lIns="90000" tIns="45000" rIns="90000" bIns="45000" anchor="ctr"/>
          <a:lstStyle/>
          <a:p>
            <a:pPr algn="ctr">
              <a:lnSpc>
                <a:spcPct val="100000"/>
              </a:lnSpc>
            </a:pPr>
            <a:r>
              <a:rPr lang="fr-FR" sz="3600">
                <a:solidFill>
                  <a:srgbClr val="000000"/>
                </a:solidFill>
                <a:latin typeface="Calibri"/>
                <a:ea typeface="DejaVu Sans"/>
              </a:rPr>
              <a:t>Séminaire 2015</a:t>
            </a:r>
            <a:endParaRPr/>
          </a:p>
        </p:txBody>
      </p:sp>
      <p:sp>
        <p:nvSpPr>
          <p:cNvPr id="37" name="CustomShape 2"/>
          <p:cNvSpPr/>
          <p:nvPr/>
        </p:nvSpPr>
        <p:spPr>
          <a:xfrm>
            <a:off x="450360" y="4320720"/>
            <a:ext cx="17998920" cy="6479640"/>
          </a:xfrm>
          <a:prstGeom prst="roundRect">
            <a:avLst>
              <a:gd name="adj" fmla="val 11539"/>
            </a:avLst>
          </a:prstGeom>
          <a:gradFill>
            <a:gsLst>
              <a:gs pos="0">
                <a:srgbClr val="AFCA0B"/>
              </a:gs>
              <a:gs pos="100000">
                <a:srgbClr val="FFFFFF"/>
              </a:gs>
            </a:gsLst>
            <a:lin ang="16200000"/>
          </a:gradFill>
          <a:ln w="101520">
            <a:solidFill>
              <a:srgbClr val="AFCA0B"/>
            </a:solidFill>
            <a:round/>
          </a:ln>
        </p:spPr>
        <p:txBody>
          <a:bodyPr lIns="90000" tIns="45000" rIns="90000" bIns="45000"/>
          <a:lstStyle/>
          <a:p>
            <a:pPr>
              <a:lnSpc>
                <a:spcPct val="100000"/>
              </a:lnSpc>
            </a:pPr>
            <a:r>
              <a:rPr lang="fr-FR" sz="4400" b="1">
                <a:solidFill>
                  <a:srgbClr val="FFFFFF"/>
                </a:solidFill>
                <a:latin typeface="Calibri"/>
                <a:ea typeface="DejaVu Sans"/>
              </a:rPr>
              <a:t>Présentation du collège</a:t>
            </a:r>
            <a:endParaRPr/>
          </a:p>
          <a:p>
            <a:pPr>
              <a:lnSpc>
                <a:spcPct val="100000"/>
              </a:lnSpc>
            </a:pPr>
            <a:endParaRPr/>
          </a:p>
          <a:p>
            <a:pPr>
              <a:lnSpc>
                <a:spcPct val="100000"/>
              </a:lnSpc>
            </a:pPr>
            <a:endParaRPr/>
          </a:p>
          <a:p>
            <a:pPr>
              <a:lnSpc>
                <a:spcPct val="100000"/>
              </a:lnSpc>
            </a:pPr>
            <a:r>
              <a:rPr lang="fr-FR" sz="4400" b="1">
                <a:solidFill>
                  <a:srgbClr val="000000"/>
                </a:solidFill>
                <a:latin typeface="Calibri"/>
                <a:ea typeface="DejaVu Sans"/>
              </a:rPr>
              <a:t>Le collège Jacques Brel fait partie d'un réseau ECLAIR et à partir de Septembre 2015 d'un réseau REP+. Depuis la mise en place du dispositif EIST en septembre 2013 pour les classes de sixième, l'équipe enseignante est toujours composée de Mme Comes (SVT), Mr Boutahar (sciences physiques) et Mr Boulehaïs (technologie).</a:t>
            </a:r>
            <a:endParaRPr/>
          </a:p>
        </p:txBody>
      </p:sp>
      <p:sp>
        <p:nvSpPr>
          <p:cNvPr id="38" name="CustomShape 3"/>
          <p:cNvSpPr/>
          <p:nvPr/>
        </p:nvSpPr>
        <p:spPr>
          <a:xfrm>
            <a:off x="450360" y="11127600"/>
            <a:ext cx="17998920" cy="13680720"/>
          </a:xfrm>
          <a:prstGeom prst="roundRect">
            <a:avLst>
              <a:gd name="adj" fmla="val 11539"/>
            </a:avLst>
          </a:prstGeom>
          <a:gradFill>
            <a:gsLst>
              <a:gs pos="0">
                <a:srgbClr val="AFCA0B"/>
              </a:gs>
              <a:gs pos="100000">
                <a:srgbClr val="FFFFFF"/>
              </a:gs>
            </a:gsLst>
            <a:lin ang="16200000"/>
          </a:gradFill>
          <a:ln w="101520">
            <a:solidFill>
              <a:srgbClr val="AFCA0B"/>
            </a:solidFill>
            <a:round/>
          </a:ln>
        </p:spPr>
        <p:txBody>
          <a:bodyPr lIns="90000" tIns="45000" rIns="90000" bIns="45000"/>
          <a:lstStyle/>
          <a:p>
            <a:pPr>
              <a:lnSpc>
                <a:spcPct val="100000"/>
              </a:lnSpc>
            </a:pPr>
            <a:r>
              <a:rPr lang="fr-FR" sz="4400" b="1">
                <a:solidFill>
                  <a:srgbClr val="FFFFFF"/>
                </a:solidFill>
                <a:latin typeface="Calibri"/>
                <a:ea typeface="DejaVu Sans"/>
              </a:rPr>
              <a:t>La meilleure séance</a:t>
            </a:r>
            <a:endParaRPr/>
          </a:p>
          <a:p>
            <a:pPr>
              <a:lnSpc>
                <a:spcPct val="100000"/>
              </a:lnSpc>
            </a:pPr>
            <a:endParaRPr/>
          </a:p>
          <a:p>
            <a:pPr>
              <a:lnSpc>
                <a:spcPct val="100000"/>
              </a:lnSpc>
            </a:pPr>
            <a:r>
              <a:rPr lang="fr-FR" sz="3600" b="1">
                <a:solidFill>
                  <a:srgbClr val="000000"/>
                </a:solidFill>
                <a:latin typeface="Calibri"/>
                <a:ea typeface="DejaVu Sans"/>
              </a:rPr>
              <a:t>Les propriétés de l'air : confrontation d'idées !!</a:t>
            </a:r>
            <a:endParaRPr/>
          </a:p>
          <a:p>
            <a:pPr>
              <a:lnSpc>
                <a:spcPct val="100000"/>
              </a:lnSpc>
            </a:pPr>
            <a:endParaRPr/>
          </a:p>
          <a:p>
            <a:pPr>
              <a:lnSpc>
                <a:spcPct val="100000"/>
              </a:lnSpc>
            </a:pPr>
            <a:r>
              <a:rPr lang="fr-FR" sz="3600" b="1">
                <a:solidFill>
                  <a:srgbClr val="000000"/>
                </a:solidFill>
                <a:latin typeface="Calibri"/>
                <a:ea typeface="DejaVu Sans"/>
              </a:rPr>
              <a:t>Situation déclenchante : A partir d'images, un débat a été animé autour de la notion d'air (Qu'est-ce que l'air?) et de ses propriétés.</a:t>
            </a:r>
            <a:endParaRPr/>
          </a:p>
          <a:p>
            <a:pPr>
              <a:lnSpc>
                <a:spcPct val="100000"/>
              </a:lnSpc>
            </a:pPr>
            <a:endParaRPr/>
          </a:p>
          <a:p>
            <a:pPr>
              <a:lnSpc>
                <a:spcPct val="100000"/>
              </a:lnSpc>
            </a:pPr>
            <a:r>
              <a:rPr lang="fr-FR" sz="3600" b="1">
                <a:solidFill>
                  <a:srgbClr val="000000"/>
                </a:solidFill>
                <a:latin typeface="Calibri"/>
                <a:ea typeface="DejaVu Sans"/>
              </a:rPr>
              <a:t>Vérifications des hypothèses sur les propriétés (masse, volume, force, …) proposées par les élèves par l'expérimentation, travail en petits groupes,</a:t>
            </a:r>
            <a:endParaRPr/>
          </a:p>
          <a:p>
            <a:pPr>
              <a:lnSpc>
                <a:spcPct val="100000"/>
              </a:lnSpc>
            </a:pPr>
            <a:endParaRPr/>
          </a:p>
          <a:p>
            <a:pPr>
              <a:lnSpc>
                <a:spcPct val="100000"/>
              </a:lnSpc>
            </a:pPr>
            <a:r>
              <a:rPr lang="fr-FR" sz="3600" b="1">
                <a:solidFill>
                  <a:srgbClr val="000000"/>
                </a:solidFill>
                <a:latin typeface="Calibri"/>
                <a:ea typeface="DejaVu Sans"/>
              </a:rPr>
              <a:t>Formulation collective des conclusions à l'aide du VPI.</a:t>
            </a:r>
            <a:endParaRPr/>
          </a:p>
          <a:p>
            <a:pPr>
              <a:lnSpc>
                <a:spcPct val="100000"/>
              </a:lnSpc>
            </a:pPr>
            <a:endParaRPr/>
          </a:p>
          <a:p>
            <a:pPr>
              <a:lnSpc>
                <a:spcPct val="100000"/>
              </a:lnSpc>
            </a:pPr>
            <a:r>
              <a:rPr lang="fr-FR" sz="3600" b="1">
                <a:solidFill>
                  <a:srgbClr val="000000"/>
                </a:solidFill>
                <a:latin typeface="Calibri"/>
                <a:ea typeface="DejaVu Sans"/>
              </a:rPr>
              <a:t>Synthèse</a:t>
            </a:r>
            <a:endParaRPr/>
          </a:p>
          <a:p>
            <a:pPr>
              <a:lnSpc>
                <a:spcPct val="100000"/>
              </a:lnSpc>
            </a:pPr>
            <a:endParaRPr/>
          </a:p>
          <a:p>
            <a:pPr>
              <a:lnSpc>
                <a:spcPct val="100000"/>
              </a:lnSpc>
            </a:pPr>
            <a:r>
              <a:rPr lang="fr-FR" sz="3600" b="1">
                <a:solidFill>
                  <a:srgbClr val="000000"/>
                </a:solidFill>
                <a:latin typeface="Calibri"/>
                <a:ea typeface="DejaVu Sans"/>
              </a:rPr>
              <a:t>Évaluation</a:t>
            </a:r>
            <a:endParaRPr/>
          </a:p>
          <a:p>
            <a:pPr>
              <a:lnSpc>
                <a:spcPct val="100000"/>
              </a:lnSpc>
            </a:pPr>
            <a:endParaRPr/>
          </a:p>
          <a:p>
            <a:pPr>
              <a:lnSpc>
                <a:spcPct val="100000"/>
              </a:lnSpc>
            </a:pPr>
            <a:endParaRPr/>
          </a:p>
          <a:p>
            <a:pPr>
              <a:lnSpc>
                <a:spcPct val="100000"/>
              </a:lnSpc>
            </a:pPr>
            <a:endParaRPr/>
          </a:p>
        </p:txBody>
      </p:sp>
      <p:sp>
        <p:nvSpPr>
          <p:cNvPr id="39" name="CustomShape 4"/>
          <p:cNvSpPr/>
          <p:nvPr/>
        </p:nvSpPr>
        <p:spPr>
          <a:xfrm>
            <a:off x="429840" y="25201800"/>
            <a:ext cx="8639640" cy="21544920"/>
          </a:xfrm>
          <a:prstGeom prst="roundRect">
            <a:avLst>
              <a:gd name="adj" fmla="val 11539"/>
            </a:avLst>
          </a:prstGeom>
          <a:gradFill>
            <a:gsLst>
              <a:gs pos="0">
                <a:srgbClr val="AFCA0B"/>
              </a:gs>
              <a:gs pos="100000">
                <a:srgbClr val="FFFFFF"/>
              </a:gs>
            </a:gsLst>
            <a:lin ang="16200000"/>
          </a:gradFill>
          <a:ln w="101520">
            <a:solidFill>
              <a:srgbClr val="AFCA0B"/>
            </a:solidFill>
            <a:round/>
          </a:ln>
        </p:spPr>
        <p:txBody>
          <a:bodyPr lIns="90000" tIns="45000" rIns="90000" bIns="45000"/>
          <a:lstStyle/>
          <a:p>
            <a:pPr>
              <a:lnSpc>
                <a:spcPct val="100000"/>
              </a:lnSpc>
            </a:pPr>
            <a:r>
              <a:rPr lang="fr-FR" sz="4400" b="1">
                <a:solidFill>
                  <a:srgbClr val="FFFFFF"/>
                </a:solidFill>
                <a:latin typeface="Calibri"/>
                <a:ea typeface="DejaVu Sans"/>
              </a:rPr>
              <a:t>Progression</a:t>
            </a:r>
            <a:endParaRPr/>
          </a:p>
          <a:p>
            <a:pPr>
              <a:lnSpc>
                <a:spcPct val="100000"/>
              </a:lnSpc>
            </a:pPr>
            <a:endParaRPr/>
          </a:p>
          <a:p>
            <a:pPr>
              <a:lnSpc>
                <a:spcPct val="100000"/>
              </a:lnSpc>
            </a:pPr>
            <a:r>
              <a:rPr lang="fr-FR" sz="3600" b="1" u="sng">
                <a:solidFill>
                  <a:srgbClr val="000000"/>
                </a:solidFill>
                <a:latin typeface="Calibri"/>
                <a:ea typeface="DejaVu Sans"/>
              </a:rPr>
              <a:t>Notre progression annuelle:</a:t>
            </a:r>
            <a:endParaRPr/>
          </a:p>
          <a:p>
            <a:pPr>
              <a:lnSpc>
                <a:spcPct val="100000"/>
              </a:lnSpc>
            </a:pPr>
            <a:endParaRPr/>
          </a:p>
          <a:p>
            <a:pPr>
              <a:lnSpc>
                <a:spcPct val="100000"/>
              </a:lnSpc>
            </a:pPr>
            <a:r>
              <a:rPr lang="fr-FR" sz="3600" b="1">
                <a:solidFill>
                  <a:srgbClr val="000000"/>
                </a:solidFill>
                <a:latin typeface="Calibri"/>
                <a:ea typeface="DejaVu Sans"/>
              </a:rPr>
              <a:t>I) Notre environnement, ce qui nous entoure !</a:t>
            </a:r>
            <a:endParaRPr/>
          </a:p>
          <a:p>
            <a:pPr>
              <a:lnSpc>
                <a:spcPct val="100000"/>
              </a:lnSpc>
            </a:pPr>
            <a:r>
              <a:rPr lang="fr-FR" sz="3600" b="1">
                <a:solidFill>
                  <a:srgbClr val="000000"/>
                </a:solidFill>
                <a:latin typeface="Calibri"/>
                <a:ea typeface="DejaVu Sans"/>
              </a:rPr>
              <a:t>	I-1) Ce que nous voyons</a:t>
            </a:r>
            <a:endParaRPr/>
          </a:p>
          <a:p>
            <a:pPr>
              <a:lnSpc>
                <a:spcPct val="100000"/>
              </a:lnSpc>
            </a:pPr>
            <a:r>
              <a:rPr lang="fr-FR" sz="3600" b="1">
                <a:solidFill>
                  <a:srgbClr val="000000"/>
                </a:solidFill>
                <a:latin typeface="Calibri"/>
                <a:ea typeface="DejaVu Sans"/>
              </a:rPr>
              <a:t>	I-2) L'invisible</a:t>
            </a:r>
            <a:endParaRPr/>
          </a:p>
          <a:p>
            <a:pPr>
              <a:lnSpc>
                <a:spcPct val="100000"/>
              </a:lnSpc>
            </a:pPr>
            <a:r>
              <a:rPr lang="fr-FR" sz="3600" b="1">
                <a:solidFill>
                  <a:srgbClr val="000000"/>
                </a:solidFill>
                <a:latin typeface="Calibri"/>
                <a:ea typeface="DejaVu Sans"/>
              </a:rPr>
              <a:t>	I-3) Les relations entre les éléments de notre environnement.</a:t>
            </a:r>
            <a:endParaRPr/>
          </a:p>
          <a:p>
            <a:pPr>
              <a:lnSpc>
                <a:spcPct val="100000"/>
              </a:lnSpc>
            </a:pPr>
            <a:endParaRPr/>
          </a:p>
          <a:p>
            <a:pPr>
              <a:lnSpc>
                <a:spcPct val="100000"/>
              </a:lnSpc>
            </a:pPr>
            <a:r>
              <a:rPr lang="fr-FR" sz="3600" b="1">
                <a:solidFill>
                  <a:srgbClr val="000000"/>
                </a:solidFill>
                <a:latin typeface="Calibri"/>
                <a:ea typeface="DejaVu Sans"/>
              </a:rPr>
              <a:t>II) La matière, de quoi est-elle constituée ?</a:t>
            </a:r>
            <a:endParaRPr/>
          </a:p>
          <a:p>
            <a:pPr>
              <a:lnSpc>
                <a:spcPct val="100000"/>
              </a:lnSpc>
            </a:pPr>
            <a:r>
              <a:rPr lang="fr-FR" sz="3600" b="1">
                <a:solidFill>
                  <a:srgbClr val="000000"/>
                </a:solidFill>
                <a:latin typeface="Calibri"/>
                <a:ea typeface="DejaVu Sans"/>
              </a:rPr>
              <a:t>	II-1) L'organisation de la matière vivante et non vivante</a:t>
            </a:r>
            <a:endParaRPr/>
          </a:p>
          <a:p>
            <a:pPr>
              <a:lnSpc>
                <a:spcPct val="100000"/>
              </a:lnSpc>
            </a:pPr>
            <a:r>
              <a:rPr lang="fr-FR" sz="3600" b="1">
                <a:solidFill>
                  <a:srgbClr val="000000"/>
                </a:solidFill>
                <a:latin typeface="Calibri"/>
                <a:ea typeface="DejaVu Sans"/>
              </a:rPr>
              <a:t>	II-2) Les propriétés de la matière</a:t>
            </a:r>
            <a:endParaRPr/>
          </a:p>
          <a:p>
            <a:pPr>
              <a:lnSpc>
                <a:spcPct val="100000"/>
              </a:lnSpc>
            </a:pPr>
            <a:r>
              <a:rPr lang="fr-FR" sz="3600" b="1">
                <a:solidFill>
                  <a:srgbClr val="000000"/>
                </a:solidFill>
                <a:latin typeface="Calibri"/>
                <a:ea typeface="DejaVu Sans"/>
              </a:rPr>
              <a:t>	II-3) Le rangement de la matière</a:t>
            </a:r>
            <a:endParaRPr/>
          </a:p>
          <a:p>
            <a:pPr>
              <a:lnSpc>
                <a:spcPct val="100000"/>
              </a:lnSpc>
            </a:pPr>
            <a:r>
              <a:rPr lang="fr-FR" sz="3600" b="1">
                <a:solidFill>
                  <a:srgbClr val="000000"/>
                </a:solidFill>
                <a:latin typeface="Calibri"/>
                <a:ea typeface="DejaVu Sans"/>
              </a:rPr>
              <a:t>    III-4) Les solides et leur masse</a:t>
            </a:r>
            <a:endParaRPr/>
          </a:p>
          <a:p>
            <a:pPr>
              <a:lnSpc>
                <a:spcPct val="100000"/>
              </a:lnSpc>
            </a:pPr>
            <a:endParaRPr/>
          </a:p>
          <a:p>
            <a:pPr>
              <a:lnSpc>
                <a:spcPct val="100000"/>
              </a:lnSpc>
            </a:pPr>
            <a:r>
              <a:rPr lang="fr-FR" sz="3600" b="1">
                <a:solidFill>
                  <a:srgbClr val="000000"/>
                </a:solidFill>
                <a:latin typeface="Calibri"/>
                <a:ea typeface="DejaVu Sans"/>
              </a:rPr>
              <a:t>III) La matière change-t-elle au cours du temps?</a:t>
            </a:r>
            <a:endParaRPr/>
          </a:p>
          <a:p>
            <a:pPr>
              <a:lnSpc>
                <a:spcPct val="100000"/>
              </a:lnSpc>
            </a:pPr>
            <a:r>
              <a:rPr lang="fr-FR" sz="3600" b="1">
                <a:solidFill>
                  <a:srgbClr val="000000"/>
                </a:solidFill>
                <a:latin typeface="Calibri"/>
                <a:ea typeface="DejaVu Sans"/>
              </a:rPr>
              <a:t>  III-1) Le recyclage des matériaux</a:t>
            </a:r>
            <a:endParaRPr/>
          </a:p>
          <a:p>
            <a:pPr>
              <a:lnSpc>
                <a:spcPct val="100000"/>
              </a:lnSpc>
            </a:pPr>
            <a:r>
              <a:rPr lang="fr-FR" sz="3600" b="1">
                <a:solidFill>
                  <a:srgbClr val="000000"/>
                </a:solidFill>
                <a:latin typeface="Calibri"/>
                <a:ea typeface="DejaVu Sans"/>
              </a:rPr>
              <a:t>  III-2) Les transformations dans le sol</a:t>
            </a:r>
            <a:endParaRPr/>
          </a:p>
          <a:p>
            <a:pPr>
              <a:lnSpc>
                <a:spcPct val="100000"/>
              </a:lnSpc>
            </a:pPr>
            <a:endParaRPr/>
          </a:p>
          <a:p>
            <a:pPr>
              <a:lnSpc>
                <a:spcPct val="100000"/>
              </a:lnSpc>
            </a:pPr>
            <a:r>
              <a:rPr lang="fr-FR" sz="3600" b="1">
                <a:solidFill>
                  <a:srgbClr val="000000"/>
                </a:solidFill>
                <a:latin typeface="Calibri"/>
                <a:ea typeface="DejaVu Sans"/>
              </a:rPr>
              <a:t>IV) Comment l’Homme utilise-t-il la matière à son profit?</a:t>
            </a:r>
            <a:endParaRPr/>
          </a:p>
          <a:p>
            <a:pPr>
              <a:lnSpc>
                <a:spcPct val="100000"/>
              </a:lnSpc>
            </a:pPr>
            <a:r>
              <a:rPr lang="fr-FR" sz="3600" b="1">
                <a:solidFill>
                  <a:srgbClr val="000000"/>
                </a:solidFill>
                <a:latin typeface="Calibri"/>
                <a:ea typeface="DejaVu Sans"/>
              </a:rPr>
              <a:t> IV-1) Se nourrir et boire</a:t>
            </a:r>
            <a:endParaRPr/>
          </a:p>
          <a:p>
            <a:pPr>
              <a:lnSpc>
                <a:spcPct val="100000"/>
              </a:lnSpc>
            </a:pPr>
            <a:r>
              <a:rPr lang="fr-FR" sz="3600" b="1">
                <a:solidFill>
                  <a:srgbClr val="000000"/>
                </a:solidFill>
                <a:latin typeface="Calibri"/>
                <a:ea typeface="DejaVu Sans"/>
              </a:rPr>
              <a:t> IV-2) Se déplacer</a:t>
            </a:r>
            <a:endParaRPr/>
          </a:p>
          <a:p>
            <a:pPr>
              <a:lnSpc>
                <a:spcPct val="100000"/>
              </a:lnSpc>
            </a:pPr>
            <a:endParaRPr/>
          </a:p>
          <a:p>
            <a:pPr>
              <a:lnSpc>
                <a:spcPct val="100000"/>
              </a:lnSpc>
            </a:pPr>
            <a:endParaRPr/>
          </a:p>
        </p:txBody>
      </p:sp>
      <p:sp>
        <p:nvSpPr>
          <p:cNvPr id="40" name="CustomShape 5"/>
          <p:cNvSpPr/>
          <p:nvPr/>
        </p:nvSpPr>
        <p:spPr>
          <a:xfrm>
            <a:off x="9831600" y="25203240"/>
            <a:ext cx="8639640" cy="14033520"/>
          </a:xfrm>
          <a:prstGeom prst="roundRect">
            <a:avLst>
              <a:gd name="adj" fmla="val 11539"/>
            </a:avLst>
          </a:prstGeom>
          <a:gradFill>
            <a:gsLst>
              <a:gs pos="0">
                <a:srgbClr val="AFCA0B"/>
              </a:gs>
              <a:gs pos="100000">
                <a:srgbClr val="FFFFFF"/>
              </a:gs>
            </a:gsLst>
            <a:lin ang="16200000"/>
          </a:gradFill>
          <a:ln w="101520">
            <a:solidFill>
              <a:srgbClr val="AFCA0B"/>
            </a:solidFill>
            <a:round/>
          </a:ln>
        </p:spPr>
        <p:txBody>
          <a:bodyPr lIns="90000" tIns="45000" rIns="90000" bIns="45000"/>
          <a:lstStyle/>
          <a:p>
            <a:pPr>
              <a:lnSpc>
                <a:spcPct val="100000"/>
              </a:lnSpc>
            </a:pPr>
            <a:r>
              <a:rPr lang="fr-FR" sz="4400" b="1">
                <a:solidFill>
                  <a:srgbClr val="FFFFFF"/>
                </a:solidFill>
                <a:latin typeface="Calibri"/>
                <a:ea typeface="DejaVu Sans"/>
              </a:rPr>
              <a:t>Affichage libre</a:t>
            </a:r>
            <a:endParaRPr/>
          </a:p>
          <a:p>
            <a:pPr>
              <a:lnSpc>
                <a:spcPct val="100000"/>
              </a:lnSpc>
            </a:pPr>
            <a:endParaRPr/>
          </a:p>
          <a:p>
            <a:pPr>
              <a:lnSpc>
                <a:spcPct val="100000"/>
              </a:lnSpc>
            </a:pPr>
            <a:r>
              <a:rPr lang="fr-FR" sz="3600" u="sng">
                <a:solidFill>
                  <a:srgbClr val="000000"/>
                </a:solidFill>
                <a:latin typeface="Calibri"/>
                <a:ea typeface="DejaVu Sans"/>
              </a:rPr>
              <a:t>Illustration de la sortie au centre de valorisation énergétique de Maubeuge:</a:t>
            </a:r>
            <a:endParaRPr/>
          </a:p>
          <a:p>
            <a:pPr>
              <a:lnSpc>
                <a:spcPct val="100000"/>
              </a:lnSpc>
            </a:pPr>
            <a:endParaRPr/>
          </a:p>
          <a:p>
            <a:pPr>
              <a:lnSpc>
                <a:spcPct val="100000"/>
              </a:lnSpc>
            </a:pPr>
            <a:r>
              <a:rPr lang="fr-FR" sz="3600">
                <a:solidFill>
                  <a:srgbClr val="000000"/>
                </a:solidFill>
                <a:latin typeface="Calibri"/>
                <a:ea typeface="DejaVu Sans"/>
              </a:rPr>
              <a:t>Le centre de tri!</a:t>
            </a:r>
            <a:endParaRPr/>
          </a:p>
          <a:p>
            <a:pPr>
              <a:lnSpc>
                <a:spcPct val="100000"/>
              </a:lnSpc>
            </a:pPr>
            <a:endParaRPr/>
          </a:p>
          <a:p>
            <a:pPr>
              <a:lnSpc>
                <a:spcPct val="100000"/>
              </a:lnSpc>
            </a:pPr>
            <a:endParaRPr/>
          </a:p>
        </p:txBody>
      </p:sp>
      <p:sp>
        <p:nvSpPr>
          <p:cNvPr id="41" name="CustomShape 6"/>
          <p:cNvSpPr/>
          <p:nvPr/>
        </p:nvSpPr>
        <p:spPr>
          <a:xfrm>
            <a:off x="9834840" y="39582360"/>
            <a:ext cx="8639640" cy="7222320"/>
          </a:xfrm>
          <a:prstGeom prst="roundRect">
            <a:avLst>
              <a:gd name="adj" fmla="val 11539"/>
            </a:avLst>
          </a:prstGeom>
          <a:gradFill>
            <a:gsLst>
              <a:gs pos="0">
                <a:srgbClr val="AFCA0B"/>
              </a:gs>
              <a:gs pos="100000">
                <a:srgbClr val="FFFFFF"/>
              </a:gs>
            </a:gsLst>
            <a:lin ang="16200000"/>
          </a:gradFill>
          <a:ln w="101520">
            <a:solidFill>
              <a:srgbClr val="AFCA0B"/>
            </a:solidFill>
            <a:round/>
          </a:ln>
        </p:spPr>
        <p:txBody>
          <a:bodyPr lIns="90000" tIns="45000" rIns="90000" bIns="45000"/>
          <a:lstStyle/>
          <a:p>
            <a:pPr algn="ctr">
              <a:lnSpc>
                <a:spcPct val="100000"/>
              </a:lnSpc>
            </a:pPr>
            <a:r>
              <a:rPr lang="fr-FR" sz="4400" b="1">
                <a:solidFill>
                  <a:srgbClr val="FFFFFF"/>
                </a:solidFill>
                <a:latin typeface="Calibri"/>
                <a:ea typeface="DejaVu Sans"/>
              </a:rPr>
              <a:t>L’équipe</a:t>
            </a:r>
            <a:endParaRPr/>
          </a:p>
        </p:txBody>
      </p:sp>
      <p:sp>
        <p:nvSpPr>
          <p:cNvPr id="42" name="CustomShape 7"/>
          <p:cNvSpPr/>
          <p:nvPr/>
        </p:nvSpPr>
        <p:spPr>
          <a:xfrm>
            <a:off x="10171440" y="40865040"/>
            <a:ext cx="1799280" cy="1439280"/>
          </a:xfrm>
          <a:prstGeom prst="roundRect">
            <a:avLst>
              <a:gd name="adj" fmla="val 16667"/>
            </a:avLst>
          </a:prstGeom>
          <a:solidFill>
            <a:srgbClr val="AFCA0B"/>
          </a:solidFill>
          <a:ln w="25560">
            <a:solidFill>
              <a:srgbClr val="3A5F8B"/>
            </a:solidFill>
            <a:round/>
          </a:ln>
        </p:spPr>
        <p:txBody>
          <a:bodyPr lIns="90000" tIns="45000" rIns="90000" bIns="45000" anchor="ctr"/>
          <a:lstStyle/>
          <a:p>
            <a:pPr algn="ctr">
              <a:lnSpc>
                <a:spcPct val="100000"/>
              </a:lnSpc>
            </a:pPr>
            <a:r>
              <a:rPr lang="fr-FR" sz="3200">
                <a:solidFill>
                  <a:srgbClr val="000000"/>
                </a:solidFill>
                <a:latin typeface="Calibri"/>
                <a:ea typeface="DejaVu Sans"/>
              </a:rPr>
              <a:t>Photo</a:t>
            </a:r>
            <a:endParaRPr/>
          </a:p>
        </p:txBody>
      </p:sp>
      <p:sp>
        <p:nvSpPr>
          <p:cNvPr id="43" name="CustomShape 8"/>
          <p:cNvSpPr/>
          <p:nvPr/>
        </p:nvSpPr>
        <p:spPr>
          <a:xfrm>
            <a:off x="10199160" y="42852240"/>
            <a:ext cx="1799280" cy="1439280"/>
          </a:xfrm>
          <a:prstGeom prst="roundRect">
            <a:avLst>
              <a:gd name="adj" fmla="val 16667"/>
            </a:avLst>
          </a:prstGeom>
          <a:solidFill>
            <a:srgbClr val="AFCA0B"/>
          </a:solidFill>
          <a:ln w="25560">
            <a:solidFill>
              <a:srgbClr val="3A5F8B"/>
            </a:solidFill>
            <a:round/>
          </a:ln>
        </p:spPr>
        <p:txBody>
          <a:bodyPr lIns="90000" tIns="45000" rIns="90000" bIns="45000" anchor="ctr"/>
          <a:lstStyle/>
          <a:p>
            <a:pPr algn="ctr">
              <a:lnSpc>
                <a:spcPct val="100000"/>
              </a:lnSpc>
            </a:pPr>
            <a:r>
              <a:rPr lang="fr-FR" sz="3200">
                <a:solidFill>
                  <a:srgbClr val="000000"/>
                </a:solidFill>
                <a:latin typeface="Calibri"/>
                <a:ea typeface="DejaVu Sans"/>
              </a:rPr>
              <a:t>Photo</a:t>
            </a:r>
            <a:endParaRPr/>
          </a:p>
        </p:txBody>
      </p:sp>
      <p:sp>
        <p:nvSpPr>
          <p:cNvPr id="44" name="CustomShape 9"/>
          <p:cNvSpPr/>
          <p:nvPr/>
        </p:nvSpPr>
        <p:spPr>
          <a:xfrm>
            <a:off x="10171440" y="44825760"/>
            <a:ext cx="1799280" cy="1439280"/>
          </a:xfrm>
          <a:prstGeom prst="roundRect">
            <a:avLst>
              <a:gd name="adj" fmla="val 16667"/>
            </a:avLst>
          </a:prstGeom>
          <a:solidFill>
            <a:srgbClr val="AFCA0B"/>
          </a:solidFill>
          <a:ln w="25560">
            <a:solidFill>
              <a:srgbClr val="3A5F8B"/>
            </a:solidFill>
            <a:round/>
          </a:ln>
        </p:spPr>
        <p:txBody>
          <a:bodyPr lIns="90000" tIns="45000" rIns="90000" bIns="45000" anchor="ctr"/>
          <a:lstStyle/>
          <a:p>
            <a:pPr algn="ctr">
              <a:lnSpc>
                <a:spcPct val="100000"/>
              </a:lnSpc>
            </a:pPr>
            <a:r>
              <a:rPr lang="fr-FR" sz="3200">
                <a:solidFill>
                  <a:srgbClr val="000000"/>
                </a:solidFill>
                <a:latin typeface="Calibri"/>
                <a:ea typeface="DejaVu Sans"/>
              </a:rPr>
              <a:t>Photo</a:t>
            </a:r>
            <a:endParaRPr/>
          </a:p>
        </p:txBody>
      </p:sp>
      <p:sp>
        <p:nvSpPr>
          <p:cNvPr id="45" name="CustomShape 10"/>
          <p:cNvSpPr/>
          <p:nvPr/>
        </p:nvSpPr>
        <p:spPr>
          <a:xfrm>
            <a:off x="9984600" y="40685040"/>
            <a:ext cx="8327880" cy="1799280"/>
          </a:xfrm>
          <a:prstGeom prst="roundRect">
            <a:avLst>
              <a:gd name="adj" fmla="val 11539"/>
            </a:avLst>
          </a:prstGeom>
          <a:noFill/>
          <a:ln w="25560">
            <a:solidFill>
              <a:srgbClr val="AFCA0B"/>
            </a:solidFill>
            <a:round/>
          </a:ln>
        </p:spPr>
        <p:txBody>
          <a:bodyPr lIns="90000" tIns="45000" rIns="90000" bIns="45000" anchor="ctr"/>
          <a:lstStyle/>
          <a:p>
            <a:pPr algn="r">
              <a:lnSpc>
                <a:spcPct val="100000"/>
              </a:lnSpc>
            </a:pPr>
            <a:r>
              <a:rPr lang="fr-FR" sz="3500">
                <a:solidFill>
                  <a:srgbClr val="000000"/>
                </a:solidFill>
                <a:latin typeface="Calibri"/>
                <a:ea typeface="DejaVu Sans"/>
              </a:rPr>
              <a:t>Kaled Boutahar</a:t>
            </a:r>
            <a:endParaRPr/>
          </a:p>
          <a:p>
            <a:pPr>
              <a:lnSpc>
                <a:spcPct val="100000"/>
              </a:lnSpc>
            </a:pPr>
            <a:endParaRPr/>
          </a:p>
          <a:p>
            <a:pPr algn="r">
              <a:lnSpc>
                <a:spcPct val="100000"/>
              </a:lnSpc>
            </a:pPr>
            <a:r>
              <a:rPr lang="fr-FR" sz="3500">
                <a:solidFill>
                  <a:srgbClr val="000000"/>
                </a:solidFill>
                <a:latin typeface="Calibri"/>
                <a:ea typeface="DejaVu Sans"/>
              </a:rPr>
              <a:t>Sciences Physiques</a:t>
            </a:r>
            <a:endParaRPr/>
          </a:p>
        </p:txBody>
      </p:sp>
      <p:sp>
        <p:nvSpPr>
          <p:cNvPr id="46" name="CustomShape 11"/>
          <p:cNvSpPr/>
          <p:nvPr/>
        </p:nvSpPr>
        <p:spPr>
          <a:xfrm>
            <a:off x="10012680" y="42672240"/>
            <a:ext cx="8327880" cy="1799280"/>
          </a:xfrm>
          <a:prstGeom prst="roundRect">
            <a:avLst>
              <a:gd name="adj" fmla="val 11539"/>
            </a:avLst>
          </a:prstGeom>
          <a:noFill/>
          <a:ln w="25560">
            <a:solidFill>
              <a:srgbClr val="AFCA0B"/>
            </a:solidFill>
            <a:round/>
          </a:ln>
        </p:spPr>
        <p:txBody>
          <a:bodyPr lIns="90000" tIns="45000" rIns="90000" bIns="45000" anchor="ctr"/>
          <a:lstStyle/>
          <a:p>
            <a:pPr algn="r">
              <a:lnSpc>
                <a:spcPct val="100000"/>
              </a:lnSpc>
            </a:pPr>
            <a:r>
              <a:rPr lang="fr-FR" sz="3500">
                <a:solidFill>
                  <a:srgbClr val="000000"/>
                </a:solidFill>
                <a:latin typeface="Calibri"/>
                <a:ea typeface="DejaVu Sans"/>
              </a:rPr>
              <a:t>Messaoud Boulehaïs</a:t>
            </a:r>
            <a:endParaRPr/>
          </a:p>
          <a:p>
            <a:pPr algn="r">
              <a:lnSpc>
                <a:spcPct val="100000"/>
              </a:lnSpc>
            </a:pPr>
            <a:r>
              <a:rPr lang="fr-FR" sz="3500">
                <a:solidFill>
                  <a:srgbClr val="000000"/>
                </a:solidFill>
                <a:latin typeface="Calibri"/>
                <a:ea typeface="DejaVu Sans"/>
              </a:rPr>
              <a:t> Technologie</a:t>
            </a:r>
            <a:endParaRPr/>
          </a:p>
        </p:txBody>
      </p:sp>
      <p:sp>
        <p:nvSpPr>
          <p:cNvPr id="47" name="CustomShape 12"/>
          <p:cNvSpPr/>
          <p:nvPr/>
        </p:nvSpPr>
        <p:spPr>
          <a:xfrm>
            <a:off x="9984600" y="44645760"/>
            <a:ext cx="8327880" cy="1799280"/>
          </a:xfrm>
          <a:prstGeom prst="roundRect">
            <a:avLst>
              <a:gd name="adj" fmla="val 11539"/>
            </a:avLst>
          </a:prstGeom>
          <a:noFill/>
          <a:ln w="25560">
            <a:solidFill>
              <a:srgbClr val="AFCA0B"/>
            </a:solidFill>
            <a:round/>
          </a:ln>
        </p:spPr>
        <p:txBody>
          <a:bodyPr lIns="90000" tIns="45000" rIns="90000" bIns="45000" anchor="ctr"/>
          <a:lstStyle/>
          <a:p>
            <a:pPr algn="r">
              <a:lnSpc>
                <a:spcPct val="100000"/>
              </a:lnSpc>
            </a:pPr>
            <a:r>
              <a:rPr lang="fr-FR" sz="3500">
                <a:solidFill>
                  <a:srgbClr val="000000"/>
                </a:solidFill>
                <a:latin typeface="Calibri"/>
                <a:ea typeface="DejaVu Sans"/>
              </a:rPr>
              <a:t>Sarah  Comès</a:t>
            </a:r>
            <a:endParaRPr/>
          </a:p>
          <a:p>
            <a:pPr algn="r">
              <a:lnSpc>
                <a:spcPct val="100000"/>
              </a:lnSpc>
            </a:pPr>
            <a:r>
              <a:rPr lang="fr-FR" sz="2700">
                <a:solidFill>
                  <a:srgbClr val="000000"/>
                </a:solidFill>
                <a:latin typeface="Calibri"/>
                <a:ea typeface="DejaVu Sans"/>
              </a:rPr>
              <a:t>SVT</a:t>
            </a:r>
            <a:endParaRPr/>
          </a:p>
        </p:txBody>
      </p:sp>
      <p:sp>
        <p:nvSpPr>
          <p:cNvPr id="48" name="CustomShape 13"/>
          <p:cNvSpPr/>
          <p:nvPr/>
        </p:nvSpPr>
        <p:spPr>
          <a:xfrm>
            <a:off x="12949200" y="1023120"/>
            <a:ext cx="5604840" cy="2100600"/>
          </a:xfrm>
          <a:prstGeom prst="rect">
            <a:avLst/>
          </a:prstGeom>
          <a:noFill/>
        </p:spPr>
        <p:txBody>
          <a:bodyPr lIns="90000" tIns="45000" rIns="90000" bIns="45000"/>
          <a:lstStyle/>
          <a:p>
            <a:pPr>
              <a:lnSpc>
                <a:spcPct val="100000"/>
              </a:lnSpc>
            </a:pPr>
            <a:r>
              <a:rPr lang="fr-FR" sz="4400">
                <a:solidFill>
                  <a:srgbClr val="000000"/>
                </a:solidFill>
                <a:latin typeface="Calibri"/>
                <a:ea typeface="DejaVu Sans"/>
              </a:rPr>
              <a:t>Collège Jacques Brel</a:t>
            </a:r>
            <a:endParaRPr/>
          </a:p>
          <a:p>
            <a:pPr>
              <a:lnSpc>
                <a:spcPct val="100000"/>
              </a:lnSpc>
            </a:pPr>
            <a:r>
              <a:rPr lang="fr-FR" sz="4400">
                <a:solidFill>
                  <a:srgbClr val="000000"/>
                </a:solidFill>
                <a:latin typeface="Calibri"/>
                <a:ea typeface="DejaVu Sans"/>
              </a:rPr>
              <a:t>Louvroil</a:t>
            </a:r>
            <a:endParaRPr/>
          </a:p>
          <a:p>
            <a:pPr>
              <a:lnSpc>
                <a:spcPct val="100000"/>
              </a:lnSpc>
            </a:pPr>
            <a:r>
              <a:rPr lang="fr-FR" sz="4400">
                <a:solidFill>
                  <a:srgbClr val="000000"/>
                </a:solidFill>
                <a:latin typeface="Calibri"/>
                <a:ea typeface="DejaVu Sans"/>
              </a:rPr>
              <a:t>Académie de Lille</a:t>
            </a:r>
            <a:endParaRPr/>
          </a:p>
        </p:txBody>
      </p:sp>
      <p:pic>
        <p:nvPicPr>
          <p:cNvPr id="49" name="Image 14"/>
          <p:cNvPicPr/>
          <p:nvPr/>
        </p:nvPicPr>
        <p:blipFill>
          <a:blip r:embed="rId2" cstate="print"/>
          <a:stretch>
            <a:fillRect/>
          </a:stretch>
        </p:blipFill>
        <p:spPr>
          <a:xfrm>
            <a:off x="10171440" y="29470320"/>
            <a:ext cx="6908040" cy="518076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Words>
  <Application>Microsoft Office PowerPoint</Application>
  <PresentationFormat>Personnalisé</PresentationFormat>
  <Paragraphs>60</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Office Theme</vt:lpstr>
      <vt:lpstr>Diapositive 1</vt:lpstr>
      <vt:lpstr>Diapositive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chef-etab</dc:creator>
  <cp:lastModifiedBy>chef-etab</cp:lastModifiedBy>
  <cp:revision>1</cp:revision>
  <dcterms:modified xsi:type="dcterms:W3CDTF">2015-05-29T09:33:24Z</dcterms:modified>
</cp:coreProperties>
</file>